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531"/>
  </p:normalViewPr>
  <p:slideViewPr>
    <p:cSldViewPr snapToGrid="0" snapToObjects="1">
      <p:cViewPr>
        <p:scale>
          <a:sx n="129" d="100"/>
          <a:sy n="129" d="100"/>
        </p:scale>
        <p:origin x="-27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B352C-B7B8-7B41-A80F-FACDE7BD8255}" type="datetimeFigureOut">
              <a:rPr lang="en-US" smtClean="0"/>
              <a:t>4/21/20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A9A7A-0246-3347-B9F4-7EC3D49BD5FF}" type="slidenum">
              <a:rPr lang="en-US" smtClean="0"/>
              <a:t>‹#›</a:t>
            </a:fld>
            <a:endParaRPr lang="en-US"/>
          </a:p>
        </p:txBody>
      </p:sp>
    </p:spTree>
    <p:extLst>
      <p:ext uri="{BB962C8B-B14F-4D97-AF65-F5344CB8AC3E}">
        <p14:creationId xmlns:p14="http://schemas.microsoft.com/office/powerpoint/2010/main" val="251413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Hey, it’s Ms. A here. Welcome back Writer’s Workshop. Take a moment right now to grab your Unit 5 Writer’s Workshop booklet, pencil and eraser before we get started. </a:t>
            </a:r>
          </a:p>
        </p:txBody>
      </p:sp>
      <p:sp>
        <p:nvSpPr>
          <p:cNvPr id="4" name="Slide Number Placeholder 3"/>
          <p:cNvSpPr>
            <a:spLocks noGrp="1"/>
          </p:cNvSpPr>
          <p:nvPr>
            <p:ph type="sldNum" sz="quarter" idx="5"/>
          </p:nvPr>
        </p:nvSpPr>
        <p:spPr/>
        <p:txBody>
          <a:bodyPr/>
          <a:lstStyle/>
          <a:p>
            <a:fld id="{540A9A7A-0246-3347-B9F4-7EC3D49BD5FF}" type="slidenum">
              <a:rPr lang="en-US" smtClean="0"/>
              <a:t>1</a:t>
            </a:fld>
            <a:endParaRPr lang="en-US"/>
          </a:p>
        </p:txBody>
      </p:sp>
    </p:spTree>
    <p:extLst>
      <p:ext uri="{BB962C8B-B14F-4D97-AF65-F5344CB8AC3E}">
        <p14:creationId xmlns:p14="http://schemas.microsoft.com/office/powerpoint/2010/main" val="133606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last time we were together you were in the planning stage of writing your fairy tale. The planning stage looks like that sheet being displayed, except yours will be filled with awesome ideas. Today, I am super excited because we are going to take our plans and write the beginning to our fairy tales!</a:t>
            </a:r>
          </a:p>
        </p:txBody>
      </p:sp>
      <p:sp>
        <p:nvSpPr>
          <p:cNvPr id="4" name="Slide Number Placeholder 3"/>
          <p:cNvSpPr>
            <a:spLocks noGrp="1"/>
          </p:cNvSpPr>
          <p:nvPr>
            <p:ph type="sldNum" sz="quarter" idx="5"/>
          </p:nvPr>
        </p:nvSpPr>
        <p:spPr/>
        <p:txBody>
          <a:bodyPr/>
          <a:lstStyle/>
          <a:p>
            <a:fld id="{540A9A7A-0246-3347-B9F4-7EC3D49BD5FF}" type="slidenum">
              <a:rPr lang="en-US" smtClean="0"/>
              <a:t>2</a:t>
            </a:fld>
            <a:endParaRPr lang="en-US"/>
          </a:p>
        </p:txBody>
      </p:sp>
    </p:spTree>
    <p:extLst>
      <p:ext uri="{BB962C8B-B14F-4D97-AF65-F5344CB8AC3E}">
        <p14:creationId xmlns:p14="http://schemas.microsoft.com/office/powerpoint/2010/main" val="173739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the beginning of a fairy tale look </a:t>
            </a:r>
            <a:r>
              <a:rPr lang="en-US" dirty="0" err="1"/>
              <a:t>like?I’m</a:t>
            </a:r>
            <a:r>
              <a:rPr lang="en-US" dirty="0"/>
              <a:t> sure most of you know the line you hear at the beginning of most fairy tales…let me read you some examples and see if you can find a pattern</a:t>
            </a:r>
          </a:p>
          <a:p>
            <a:r>
              <a:rPr lang="en-US" dirty="0" err="1"/>
              <a:t>Ya</a:t>
            </a:r>
            <a:r>
              <a:rPr lang="en-US" dirty="0"/>
              <a:t>! Many fairy tales start out by saying “Once Upon a Time” or “Once there was”</a:t>
            </a:r>
          </a:p>
        </p:txBody>
      </p:sp>
      <p:sp>
        <p:nvSpPr>
          <p:cNvPr id="4" name="Slide Number Placeholder 3"/>
          <p:cNvSpPr>
            <a:spLocks noGrp="1"/>
          </p:cNvSpPr>
          <p:nvPr>
            <p:ph type="sldNum" sz="quarter" idx="5"/>
          </p:nvPr>
        </p:nvSpPr>
        <p:spPr/>
        <p:txBody>
          <a:bodyPr/>
          <a:lstStyle/>
          <a:p>
            <a:fld id="{540A9A7A-0246-3347-B9F4-7EC3D49BD5FF}" type="slidenum">
              <a:rPr lang="en-US" smtClean="0"/>
              <a:t>3</a:t>
            </a:fld>
            <a:endParaRPr lang="en-US"/>
          </a:p>
        </p:txBody>
      </p:sp>
    </p:spTree>
    <p:extLst>
      <p:ext uri="{BB962C8B-B14F-4D97-AF65-F5344CB8AC3E}">
        <p14:creationId xmlns:p14="http://schemas.microsoft.com/office/powerpoint/2010/main" val="407025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you to find one of these sheets at the back of your unit 5 booklet or some lined paper at home so we can get started. Let’s go ahead and start our first sentence, like the examples we just looked at. You can start with Once upon a time or Once there was, and finish the sentence by describing your main character.  Don’t forget that you need to start all your sentences with a capital letter and end with punctuation. </a:t>
            </a:r>
          </a:p>
        </p:txBody>
      </p:sp>
      <p:sp>
        <p:nvSpPr>
          <p:cNvPr id="4" name="Slide Number Placeholder 3"/>
          <p:cNvSpPr>
            <a:spLocks noGrp="1"/>
          </p:cNvSpPr>
          <p:nvPr>
            <p:ph type="sldNum" sz="quarter" idx="5"/>
          </p:nvPr>
        </p:nvSpPr>
        <p:spPr/>
        <p:txBody>
          <a:bodyPr/>
          <a:lstStyle/>
          <a:p>
            <a:fld id="{540A9A7A-0246-3347-B9F4-7EC3D49BD5FF}" type="slidenum">
              <a:rPr lang="en-US" smtClean="0"/>
              <a:t>4</a:t>
            </a:fld>
            <a:endParaRPr lang="en-US"/>
          </a:p>
        </p:txBody>
      </p:sp>
    </p:spTree>
    <p:extLst>
      <p:ext uri="{BB962C8B-B14F-4D97-AF65-F5344CB8AC3E}">
        <p14:creationId xmlns:p14="http://schemas.microsoft.com/office/powerpoint/2010/main" val="1929526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work! Now that we’ve told our reader who the main character is, let’s describe the setting. We need to paint a picture in the reader’s mind so that the reader can really imagine what the place looks like. Remember to look back at your planning sheet to help you remember what setting you decided on. If you have lots to describe, then simply add more sentences. </a:t>
            </a:r>
          </a:p>
        </p:txBody>
      </p:sp>
      <p:sp>
        <p:nvSpPr>
          <p:cNvPr id="4" name="Slide Number Placeholder 3"/>
          <p:cNvSpPr>
            <a:spLocks noGrp="1"/>
          </p:cNvSpPr>
          <p:nvPr>
            <p:ph type="sldNum" sz="quarter" idx="5"/>
          </p:nvPr>
        </p:nvSpPr>
        <p:spPr/>
        <p:txBody>
          <a:bodyPr/>
          <a:lstStyle/>
          <a:p>
            <a:fld id="{540A9A7A-0246-3347-B9F4-7EC3D49BD5FF}" type="slidenum">
              <a:rPr lang="en-US" smtClean="0"/>
              <a:t>5</a:t>
            </a:fld>
            <a:endParaRPr lang="en-US"/>
          </a:p>
        </p:txBody>
      </p:sp>
    </p:spTree>
    <p:extLst>
      <p:ext uri="{BB962C8B-B14F-4D97-AF65-F5344CB8AC3E}">
        <p14:creationId xmlns:p14="http://schemas.microsoft.com/office/powerpoint/2010/main" val="1184372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fairy tales are starting to look really good! It’s now time to put on our thinking caps and decide what is going to happen first in your story. You have already decided what your problem is going to be, but we can’t start writing about that quite yet or our story will be over too quickly.</a:t>
            </a:r>
          </a:p>
          <a:p>
            <a:endParaRPr lang="en-US" dirty="0"/>
          </a:p>
          <a:p>
            <a:r>
              <a:rPr lang="en-US" dirty="0"/>
              <a:t>Let’s look at an example together. I want to pay close attention to see if afterwards you can name the main character, the setting, and what happens first. </a:t>
            </a:r>
          </a:p>
        </p:txBody>
      </p:sp>
      <p:sp>
        <p:nvSpPr>
          <p:cNvPr id="4" name="Slide Number Placeholder 3"/>
          <p:cNvSpPr>
            <a:spLocks noGrp="1"/>
          </p:cNvSpPr>
          <p:nvPr>
            <p:ph type="sldNum" sz="quarter" idx="5"/>
          </p:nvPr>
        </p:nvSpPr>
        <p:spPr/>
        <p:txBody>
          <a:bodyPr/>
          <a:lstStyle/>
          <a:p>
            <a:fld id="{540A9A7A-0246-3347-B9F4-7EC3D49BD5FF}" type="slidenum">
              <a:rPr lang="en-US" smtClean="0"/>
              <a:t>6</a:t>
            </a:fld>
            <a:endParaRPr lang="en-US"/>
          </a:p>
        </p:txBody>
      </p:sp>
    </p:spTree>
    <p:extLst>
      <p:ext uri="{BB962C8B-B14F-4D97-AF65-F5344CB8AC3E}">
        <p14:creationId xmlns:p14="http://schemas.microsoft.com/office/powerpoint/2010/main" val="2212346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writer’s, I’m glad you paid close attention and were able to point out those 3 things.</a:t>
            </a:r>
          </a:p>
          <a:p>
            <a:endParaRPr lang="en-US" dirty="0"/>
          </a:p>
          <a:p>
            <a:r>
              <a:rPr lang="en-US" dirty="0"/>
              <a:t>Now it’s your turn to write what happens first in your own fairy tale. By the end of today you should have a minimum of 3 sentences in your fairy tale that describe the following.</a:t>
            </a:r>
          </a:p>
          <a:p>
            <a:endParaRPr lang="en-US" dirty="0"/>
          </a:p>
          <a:p>
            <a:r>
              <a:rPr lang="en-US" dirty="0"/>
              <a:t>I’m excited to see what you come up with, You can do this!</a:t>
            </a:r>
          </a:p>
        </p:txBody>
      </p:sp>
      <p:sp>
        <p:nvSpPr>
          <p:cNvPr id="4" name="Slide Number Placeholder 3"/>
          <p:cNvSpPr>
            <a:spLocks noGrp="1"/>
          </p:cNvSpPr>
          <p:nvPr>
            <p:ph type="sldNum" sz="quarter" idx="5"/>
          </p:nvPr>
        </p:nvSpPr>
        <p:spPr/>
        <p:txBody>
          <a:bodyPr/>
          <a:lstStyle/>
          <a:p>
            <a:fld id="{540A9A7A-0246-3347-B9F4-7EC3D49BD5FF}" type="slidenum">
              <a:rPr lang="en-US" smtClean="0"/>
              <a:t>7</a:t>
            </a:fld>
            <a:endParaRPr lang="en-US"/>
          </a:p>
        </p:txBody>
      </p:sp>
    </p:spTree>
    <p:extLst>
      <p:ext uri="{BB962C8B-B14F-4D97-AF65-F5344CB8AC3E}">
        <p14:creationId xmlns:p14="http://schemas.microsoft.com/office/powerpoint/2010/main" val="147105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4/21/20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4/21/20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37263-6F89-B04A-A653-B7947BAD0EA9}"/>
              </a:ext>
            </a:extLst>
          </p:cNvPr>
          <p:cNvSpPr>
            <a:spLocks noGrp="1"/>
          </p:cNvSpPr>
          <p:nvPr>
            <p:ph type="ctrTitle"/>
          </p:nvPr>
        </p:nvSpPr>
        <p:spPr>
          <a:xfrm>
            <a:off x="1376516" y="1122363"/>
            <a:ext cx="9291483" cy="2387600"/>
          </a:xfrm>
        </p:spPr>
        <p:txBody>
          <a:bodyPr/>
          <a:lstStyle/>
          <a:p>
            <a:r>
              <a:rPr lang="en-US" dirty="0"/>
              <a:t>Writer’s Workshop Lesson #3</a:t>
            </a:r>
          </a:p>
        </p:txBody>
      </p:sp>
      <p:sp>
        <p:nvSpPr>
          <p:cNvPr id="3" name="Subtitle 2">
            <a:extLst>
              <a:ext uri="{FF2B5EF4-FFF2-40B4-BE49-F238E27FC236}">
                <a16:creationId xmlns:a16="http://schemas.microsoft.com/office/drawing/2014/main" id="{18F2735F-7B89-4246-95C1-F9B71CE0C3E7}"/>
              </a:ext>
            </a:extLst>
          </p:cNvPr>
          <p:cNvSpPr>
            <a:spLocks noGrp="1"/>
          </p:cNvSpPr>
          <p:nvPr>
            <p:ph type="subTitle" idx="1"/>
          </p:nvPr>
        </p:nvSpPr>
        <p:spPr/>
        <p:txBody>
          <a:bodyPr>
            <a:normAutofit/>
          </a:bodyPr>
          <a:lstStyle/>
          <a:p>
            <a:pPr algn="ctr"/>
            <a:r>
              <a:rPr lang="en-US" sz="2800" dirty="0">
                <a:solidFill>
                  <a:schemeClr val="tx1"/>
                </a:solidFill>
              </a:rPr>
              <a:t>Writing the Beginning</a:t>
            </a:r>
          </a:p>
        </p:txBody>
      </p:sp>
      <p:pic>
        <p:nvPicPr>
          <p:cNvPr id="4" name="Page 1">
            <a:hlinkClick r:id="" action="ppaction://media"/>
            <a:extLst>
              <a:ext uri="{FF2B5EF4-FFF2-40B4-BE49-F238E27FC236}">
                <a16:creationId xmlns:a16="http://schemas.microsoft.com/office/drawing/2014/main" id="{D1616770-A9AE-7046-BAC6-92448C944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2878" y="5318885"/>
            <a:ext cx="812800" cy="812800"/>
          </a:xfrm>
          <a:prstGeom prst="rect">
            <a:avLst/>
          </a:prstGeom>
        </p:spPr>
      </p:pic>
    </p:spTree>
    <p:extLst>
      <p:ext uri="{BB962C8B-B14F-4D97-AF65-F5344CB8AC3E}">
        <p14:creationId xmlns:p14="http://schemas.microsoft.com/office/powerpoint/2010/main" val="182759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A65956D-688D-6844-A7D5-46A7CADB6790}"/>
              </a:ext>
            </a:extLst>
          </p:cNvPr>
          <p:cNvPicPr>
            <a:picLocks noGrp="1" noChangeAspect="1"/>
          </p:cNvPicPr>
          <p:nvPr>
            <p:ph idx="1"/>
          </p:nvPr>
        </p:nvPicPr>
        <p:blipFill>
          <a:blip r:embed="rId5"/>
          <a:stretch>
            <a:fillRect/>
          </a:stretch>
        </p:blipFill>
        <p:spPr>
          <a:xfrm rot="5400000">
            <a:off x="3864664" y="1183563"/>
            <a:ext cx="5579167" cy="4184374"/>
          </a:xfrm>
        </p:spPr>
      </p:pic>
      <p:pic>
        <p:nvPicPr>
          <p:cNvPr id="6" name="Page 2">
            <a:hlinkClick r:id="" action="ppaction://media"/>
            <a:extLst>
              <a:ext uri="{FF2B5EF4-FFF2-40B4-BE49-F238E27FC236}">
                <a16:creationId xmlns:a16="http://schemas.microsoft.com/office/drawing/2014/main" id="{D77269B1-C744-C64B-848C-2BF8D53B43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0321" y="5252534"/>
            <a:ext cx="812800" cy="812800"/>
          </a:xfrm>
          <a:prstGeom prst="rect">
            <a:avLst/>
          </a:prstGeom>
        </p:spPr>
      </p:pic>
    </p:spTree>
    <p:extLst>
      <p:ext uri="{BB962C8B-B14F-4D97-AF65-F5344CB8AC3E}">
        <p14:creationId xmlns:p14="http://schemas.microsoft.com/office/powerpoint/2010/main" val="419558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A8C7E-9E94-814B-99CC-AFA9E23E3D5E}"/>
              </a:ext>
            </a:extLst>
          </p:cNvPr>
          <p:cNvSpPr>
            <a:spLocks noGrp="1"/>
          </p:cNvSpPr>
          <p:nvPr>
            <p:ph type="title"/>
          </p:nvPr>
        </p:nvSpPr>
        <p:spPr/>
        <p:txBody>
          <a:bodyPr/>
          <a:lstStyle/>
          <a:p>
            <a:pPr algn="ctr"/>
            <a:r>
              <a:rPr lang="en-US" dirty="0"/>
              <a:t>How do fairy tales start?</a:t>
            </a:r>
          </a:p>
        </p:txBody>
      </p:sp>
      <p:sp>
        <p:nvSpPr>
          <p:cNvPr id="3" name="Content Placeholder 2">
            <a:extLst>
              <a:ext uri="{FF2B5EF4-FFF2-40B4-BE49-F238E27FC236}">
                <a16:creationId xmlns:a16="http://schemas.microsoft.com/office/drawing/2014/main" id="{F0322DDB-48A0-6F4E-B3D8-B24A55CD52DC}"/>
              </a:ext>
            </a:extLst>
          </p:cNvPr>
          <p:cNvSpPr>
            <a:spLocks noGrp="1"/>
          </p:cNvSpPr>
          <p:nvPr>
            <p:ph idx="1"/>
          </p:nvPr>
        </p:nvSpPr>
        <p:spPr/>
        <p:txBody>
          <a:bodyPr/>
          <a:lstStyle/>
          <a:p>
            <a:r>
              <a:rPr lang="en-CA" u="sng" dirty="0"/>
              <a:t>Once upon a time</a:t>
            </a:r>
            <a:r>
              <a:rPr lang="en-CA" dirty="0"/>
              <a:t> in the middle of a thick forest stood a small cottage.</a:t>
            </a:r>
          </a:p>
          <a:p>
            <a:r>
              <a:rPr lang="en-CA" u="sng" dirty="0"/>
              <a:t>Once upon a time</a:t>
            </a:r>
            <a:r>
              <a:rPr lang="en-CA" dirty="0"/>
              <a:t> there lived an unhappy young girl.</a:t>
            </a:r>
          </a:p>
          <a:p>
            <a:r>
              <a:rPr lang="en-CA" u="sng" dirty="0"/>
              <a:t>Once there was</a:t>
            </a:r>
            <a:r>
              <a:rPr lang="en-CA" dirty="0"/>
              <a:t> a couple who had long in vain wished for a child.</a:t>
            </a:r>
          </a:p>
          <a:p>
            <a:r>
              <a:rPr lang="en-CA" u="sng" dirty="0"/>
              <a:t>Once upon a time</a:t>
            </a:r>
            <a:r>
              <a:rPr lang="en-CA" dirty="0"/>
              <a:t> on an old farm, lived a duck family, and Mother Duck had been sitting on a clutch of new eggs.</a:t>
            </a:r>
            <a:endParaRPr lang="en-US" dirty="0"/>
          </a:p>
        </p:txBody>
      </p:sp>
      <p:pic>
        <p:nvPicPr>
          <p:cNvPr id="4" name="Page 3">
            <a:hlinkClick r:id="" action="ppaction://media"/>
            <a:extLst>
              <a:ext uri="{FF2B5EF4-FFF2-40B4-BE49-F238E27FC236}">
                <a16:creationId xmlns:a16="http://schemas.microsoft.com/office/drawing/2014/main" id="{0E464ED9-890C-C642-8E2F-966D2BACF0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4611" y="5537200"/>
            <a:ext cx="812800" cy="812800"/>
          </a:xfrm>
          <a:prstGeom prst="rect">
            <a:avLst/>
          </a:prstGeom>
        </p:spPr>
      </p:pic>
    </p:spTree>
    <p:extLst>
      <p:ext uri="{BB962C8B-B14F-4D97-AF65-F5344CB8AC3E}">
        <p14:creationId xmlns:p14="http://schemas.microsoft.com/office/powerpoint/2010/main" val="13600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5B4403-955F-814F-99A5-80A6B3642835}"/>
              </a:ext>
            </a:extLst>
          </p:cNvPr>
          <p:cNvPicPr>
            <a:picLocks noGrp="1" noChangeAspect="1"/>
          </p:cNvPicPr>
          <p:nvPr>
            <p:ph idx="1"/>
          </p:nvPr>
        </p:nvPicPr>
        <p:blipFill>
          <a:blip r:embed="rId5"/>
          <a:stretch>
            <a:fillRect/>
          </a:stretch>
        </p:blipFill>
        <p:spPr>
          <a:xfrm rot="5400000">
            <a:off x="1699873" y="2345721"/>
            <a:ext cx="4669722" cy="3502291"/>
          </a:xfrm>
        </p:spPr>
      </p:pic>
      <p:pic>
        <p:nvPicPr>
          <p:cNvPr id="6" name="Page 4">
            <a:hlinkClick r:id="" action="ppaction://media"/>
            <a:extLst>
              <a:ext uri="{FF2B5EF4-FFF2-40B4-BE49-F238E27FC236}">
                <a16:creationId xmlns:a16="http://schemas.microsoft.com/office/drawing/2014/main" id="{47C151A3-65D7-DB48-8E39-A6092B8D91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1965" y="5437809"/>
            <a:ext cx="812800" cy="812800"/>
          </a:xfrm>
          <a:prstGeom prst="rect">
            <a:avLst/>
          </a:prstGeom>
        </p:spPr>
      </p:pic>
      <p:sp>
        <p:nvSpPr>
          <p:cNvPr id="7" name="Title 1">
            <a:extLst>
              <a:ext uri="{FF2B5EF4-FFF2-40B4-BE49-F238E27FC236}">
                <a16:creationId xmlns:a16="http://schemas.microsoft.com/office/drawing/2014/main" id="{B0BBD977-0768-E34C-8A44-E62CC6AD4FBC}"/>
              </a:ext>
            </a:extLst>
          </p:cNvPr>
          <p:cNvSpPr>
            <a:spLocks noGrp="1"/>
          </p:cNvSpPr>
          <p:nvPr>
            <p:ph type="title"/>
          </p:nvPr>
        </p:nvSpPr>
        <p:spPr>
          <a:xfrm>
            <a:off x="1141413" y="618518"/>
            <a:ext cx="9905998" cy="1478570"/>
          </a:xfrm>
        </p:spPr>
        <p:txBody>
          <a:bodyPr/>
          <a:lstStyle/>
          <a:p>
            <a:pPr algn="ctr"/>
            <a:r>
              <a:rPr lang="en-US" dirty="0"/>
              <a:t>Sentence # 1- Once… + Main Character</a:t>
            </a:r>
          </a:p>
        </p:txBody>
      </p:sp>
      <p:pic>
        <p:nvPicPr>
          <p:cNvPr id="8" name="Picture 7">
            <a:extLst>
              <a:ext uri="{FF2B5EF4-FFF2-40B4-BE49-F238E27FC236}">
                <a16:creationId xmlns:a16="http://schemas.microsoft.com/office/drawing/2014/main" id="{97122E15-4B06-9740-911B-34BE8BF41D88}"/>
              </a:ext>
            </a:extLst>
          </p:cNvPr>
          <p:cNvPicPr>
            <a:picLocks noChangeAspect="1"/>
          </p:cNvPicPr>
          <p:nvPr/>
        </p:nvPicPr>
        <p:blipFill>
          <a:blip r:embed="rId7"/>
          <a:stretch>
            <a:fillRect/>
          </a:stretch>
        </p:blipFill>
        <p:spPr>
          <a:xfrm rot="5400000">
            <a:off x="5661540" y="2350060"/>
            <a:ext cx="4664764" cy="3498573"/>
          </a:xfrm>
          <a:prstGeom prst="rect">
            <a:avLst/>
          </a:prstGeom>
        </p:spPr>
      </p:pic>
    </p:spTree>
    <p:extLst>
      <p:ext uri="{BB962C8B-B14F-4D97-AF65-F5344CB8AC3E}">
        <p14:creationId xmlns:p14="http://schemas.microsoft.com/office/powerpoint/2010/main" val="313176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4F88-4869-5B47-9762-BF34A8A3EFAA}"/>
              </a:ext>
            </a:extLst>
          </p:cNvPr>
          <p:cNvSpPr>
            <a:spLocks noGrp="1"/>
          </p:cNvSpPr>
          <p:nvPr>
            <p:ph type="title"/>
          </p:nvPr>
        </p:nvSpPr>
        <p:spPr/>
        <p:txBody>
          <a:bodyPr/>
          <a:lstStyle/>
          <a:p>
            <a:pPr algn="ctr"/>
            <a:r>
              <a:rPr lang="en-US" dirty="0"/>
              <a:t>Sentence # 2- Describe the Setting</a:t>
            </a:r>
          </a:p>
        </p:txBody>
      </p:sp>
      <p:pic>
        <p:nvPicPr>
          <p:cNvPr id="8" name="Content Placeholder 7">
            <a:extLst>
              <a:ext uri="{FF2B5EF4-FFF2-40B4-BE49-F238E27FC236}">
                <a16:creationId xmlns:a16="http://schemas.microsoft.com/office/drawing/2014/main" id="{93A6EB45-7503-C04C-8776-74927FE60585}"/>
              </a:ext>
            </a:extLst>
          </p:cNvPr>
          <p:cNvPicPr>
            <a:picLocks noGrp="1" noChangeAspect="1"/>
          </p:cNvPicPr>
          <p:nvPr>
            <p:ph idx="1"/>
          </p:nvPr>
        </p:nvPicPr>
        <p:blipFill>
          <a:blip r:embed="rId5"/>
          <a:stretch>
            <a:fillRect/>
          </a:stretch>
        </p:blipFill>
        <p:spPr>
          <a:xfrm rot="5400000">
            <a:off x="1655497" y="2270785"/>
            <a:ext cx="4537201" cy="3402900"/>
          </a:xfrm>
        </p:spPr>
      </p:pic>
      <p:pic>
        <p:nvPicPr>
          <p:cNvPr id="11" name="Page 5">
            <a:hlinkClick r:id="" action="ppaction://media"/>
            <a:extLst>
              <a:ext uri="{FF2B5EF4-FFF2-40B4-BE49-F238E27FC236}">
                <a16:creationId xmlns:a16="http://schemas.microsoft.com/office/drawing/2014/main" id="{2F8FB36E-DE50-8048-9AB5-3715AF7FF4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611" y="5537362"/>
            <a:ext cx="812800" cy="812800"/>
          </a:xfrm>
          <a:prstGeom prst="rect">
            <a:avLst/>
          </a:prstGeom>
        </p:spPr>
      </p:pic>
      <p:pic>
        <p:nvPicPr>
          <p:cNvPr id="15" name="Picture 14">
            <a:extLst>
              <a:ext uri="{FF2B5EF4-FFF2-40B4-BE49-F238E27FC236}">
                <a16:creationId xmlns:a16="http://schemas.microsoft.com/office/drawing/2014/main" id="{6E544AC5-698F-DB44-B060-A41CCE9BCC7C}"/>
              </a:ext>
            </a:extLst>
          </p:cNvPr>
          <p:cNvPicPr>
            <a:picLocks noChangeAspect="1"/>
          </p:cNvPicPr>
          <p:nvPr/>
        </p:nvPicPr>
        <p:blipFill>
          <a:blip r:embed="rId7"/>
          <a:stretch>
            <a:fillRect/>
          </a:stretch>
        </p:blipFill>
        <p:spPr>
          <a:xfrm rot="5400000">
            <a:off x="5538005" y="2246034"/>
            <a:ext cx="4565486" cy="3424115"/>
          </a:xfrm>
          <a:prstGeom prst="rect">
            <a:avLst/>
          </a:prstGeom>
        </p:spPr>
      </p:pic>
    </p:spTree>
    <p:extLst>
      <p:ext uri="{BB962C8B-B14F-4D97-AF65-F5344CB8AC3E}">
        <p14:creationId xmlns:p14="http://schemas.microsoft.com/office/powerpoint/2010/main" val="193363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6E46-BE06-F941-BD41-6394CF800FD0}"/>
              </a:ext>
            </a:extLst>
          </p:cNvPr>
          <p:cNvSpPr>
            <a:spLocks noGrp="1"/>
          </p:cNvSpPr>
          <p:nvPr>
            <p:ph type="title"/>
          </p:nvPr>
        </p:nvSpPr>
        <p:spPr/>
        <p:txBody>
          <a:bodyPr/>
          <a:lstStyle/>
          <a:p>
            <a:pPr algn="ctr"/>
            <a:r>
              <a:rPr lang="en-US" dirty="0"/>
              <a:t>What Is going to happen first?</a:t>
            </a:r>
          </a:p>
        </p:txBody>
      </p:sp>
      <p:pic>
        <p:nvPicPr>
          <p:cNvPr id="5" name="Content Placeholder 4">
            <a:extLst>
              <a:ext uri="{FF2B5EF4-FFF2-40B4-BE49-F238E27FC236}">
                <a16:creationId xmlns:a16="http://schemas.microsoft.com/office/drawing/2014/main" id="{17AB4864-D8DB-534F-A375-78CB1BB543BC}"/>
              </a:ext>
            </a:extLst>
          </p:cNvPr>
          <p:cNvPicPr>
            <a:picLocks noGrp="1" noChangeAspect="1"/>
          </p:cNvPicPr>
          <p:nvPr>
            <p:ph idx="1"/>
          </p:nvPr>
        </p:nvPicPr>
        <p:blipFill rotWithShape="1">
          <a:blip r:embed="rId5"/>
          <a:srcRect l="20141" r="32861"/>
          <a:stretch/>
        </p:blipFill>
        <p:spPr>
          <a:xfrm rot="5400000">
            <a:off x="4419007" y="1024737"/>
            <a:ext cx="3350810" cy="5347252"/>
          </a:xfrm>
        </p:spPr>
      </p:pic>
      <p:pic>
        <p:nvPicPr>
          <p:cNvPr id="6" name="Page 6">
            <a:hlinkClick r:id="" action="ppaction://media"/>
            <a:extLst>
              <a:ext uri="{FF2B5EF4-FFF2-40B4-BE49-F238E27FC236}">
                <a16:creationId xmlns:a16="http://schemas.microsoft.com/office/drawing/2014/main" id="{2AAEFAF5-34B4-C344-938E-1BF17B053F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611" y="4560968"/>
            <a:ext cx="812800" cy="812800"/>
          </a:xfrm>
          <a:prstGeom prst="rect">
            <a:avLst/>
          </a:prstGeom>
        </p:spPr>
      </p:pic>
    </p:spTree>
    <p:extLst>
      <p:ext uri="{BB962C8B-B14F-4D97-AF65-F5344CB8AC3E}">
        <p14:creationId xmlns:p14="http://schemas.microsoft.com/office/powerpoint/2010/main" val="399629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3B46-4E2A-3343-8CB1-238047AE3814}"/>
              </a:ext>
            </a:extLst>
          </p:cNvPr>
          <p:cNvSpPr>
            <a:spLocks noGrp="1"/>
          </p:cNvSpPr>
          <p:nvPr>
            <p:ph type="title"/>
          </p:nvPr>
        </p:nvSpPr>
        <p:spPr/>
        <p:txBody>
          <a:bodyPr/>
          <a:lstStyle/>
          <a:p>
            <a:pPr algn="ctr"/>
            <a:r>
              <a:rPr lang="en-US" dirty="0"/>
              <a:t>Your turn</a:t>
            </a:r>
          </a:p>
        </p:txBody>
      </p:sp>
      <p:sp>
        <p:nvSpPr>
          <p:cNvPr id="3" name="Content Placeholder 2">
            <a:extLst>
              <a:ext uri="{FF2B5EF4-FFF2-40B4-BE49-F238E27FC236}">
                <a16:creationId xmlns:a16="http://schemas.microsoft.com/office/drawing/2014/main" id="{59D691A6-6053-BC4E-AB00-CC0113A64B11}"/>
              </a:ext>
            </a:extLst>
          </p:cNvPr>
          <p:cNvSpPr>
            <a:spLocks noGrp="1"/>
          </p:cNvSpPr>
          <p:nvPr>
            <p:ph idx="1"/>
          </p:nvPr>
        </p:nvSpPr>
        <p:spPr/>
        <p:txBody>
          <a:bodyPr>
            <a:normAutofit lnSpcReduction="10000"/>
          </a:bodyPr>
          <a:lstStyle/>
          <a:p>
            <a:r>
              <a:rPr lang="en-US" dirty="0"/>
              <a:t>Minimum of 3 sentences</a:t>
            </a:r>
          </a:p>
          <a:p>
            <a:pPr marL="0" indent="0">
              <a:buNone/>
            </a:pPr>
            <a:r>
              <a:rPr lang="en-US" dirty="0"/>
              <a:t>1. ”Once…” and main character</a:t>
            </a:r>
          </a:p>
          <a:p>
            <a:pPr marL="0" indent="0">
              <a:buNone/>
            </a:pPr>
            <a:r>
              <a:rPr lang="en-US" dirty="0"/>
              <a:t>2. Setting with detail</a:t>
            </a:r>
          </a:p>
          <a:p>
            <a:pPr marL="0" indent="0">
              <a:buNone/>
            </a:pPr>
            <a:r>
              <a:rPr lang="en-US" dirty="0"/>
              <a:t>3. What happens first</a:t>
            </a:r>
          </a:p>
          <a:p>
            <a:pPr marL="0" indent="0">
              <a:buNone/>
            </a:pPr>
            <a:endParaRPr lang="en-US" dirty="0"/>
          </a:p>
          <a:p>
            <a:pPr marL="0" indent="0" algn="ctr">
              <a:buNone/>
            </a:pPr>
            <a:r>
              <a:rPr lang="en-US" sz="4000" dirty="0"/>
              <a:t>You can do it!</a:t>
            </a:r>
          </a:p>
        </p:txBody>
      </p:sp>
      <p:pic>
        <p:nvPicPr>
          <p:cNvPr id="4" name="Page 7">
            <a:hlinkClick r:id="" action="ppaction://media"/>
            <a:extLst>
              <a:ext uri="{FF2B5EF4-FFF2-40B4-BE49-F238E27FC236}">
                <a16:creationId xmlns:a16="http://schemas.microsoft.com/office/drawing/2014/main" id="{F29E7DD6-F96D-384B-B785-9C796388B2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4611" y="4145722"/>
            <a:ext cx="812800" cy="812800"/>
          </a:xfrm>
          <a:prstGeom prst="rect">
            <a:avLst/>
          </a:prstGeom>
        </p:spPr>
      </p:pic>
    </p:spTree>
    <p:extLst>
      <p:ext uri="{BB962C8B-B14F-4D97-AF65-F5344CB8AC3E}">
        <p14:creationId xmlns:p14="http://schemas.microsoft.com/office/powerpoint/2010/main" val="13636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64</TotalTime>
  <Words>626</Words>
  <Application>Microsoft Macintosh PowerPoint</Application>
  <PresentationFormat>Widescreen</PresentationFormat>
  <Paragraphs>38</Paragraphs>
  <Slides>7</Slides>
  <Notes>7</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Trebuchet MS</vt:lpstr>
      <vt:lpstr>Tw Cen MT</vt:lpstr>
      <vt:lpstr>Circuit</vt:lpstr>
      <vt:lpstr>Writer’s Workshop Lesson #3</vt:lpstr>
      <vt:lpstr>PowerPoint Presentation</vt:lpstr>
      <vt:lpstr>How do fairy tales start?</vt:lpstr>
      <vt:lpstr>Sentence # 1- Once… + Main Character</vt:lpstr>
      <vt:lpstr>Sentence # 2- Describe the Setting</vt:lpstr>
      <vt:lpstr>What Is going to happen first?</vt:lpstr>
      <vt:lpstr>Your turn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Writer’s Workshop Lesson #3</dc:title>
  <dc:creator>Microsoft Office User</dc:creator>
  <cp:lastModifiedBy>Microsoft Office User</cp:lastModifiedBy>
  <cp:revision>9</cp:revision>
  <dcterms:created xsi:type="dcterms:W3CDTF">2020-04-21T18:49:13Z</dcterms:created>
  <dcterms:modified xsi:type="dcterms:W3CDTF">2020-04-21T19:53:18Z</dcterms:modified>
</cp:coreProperties>
</file>