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
  </p:notesMasterIdLst>
  <p:sldIdLst>
    <p:sldId id="256" r:id="rId2"/>
    <p:sldId id="257" r:id="rId3"/>
    <p:sldId id="258" r:id="rId4"/>
    <p:sldId id="261" r:id="rId5"/>
    <p:sldId id="259" r:id="rId6"/>
    <p:sldId id="260"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0712"/>
  </p:normalViewPr>
  <p:slideViewPr>
    <p:cSldViewPr snapToGrid="0" snapToObjects="1">
      <p:cViewPr varScale="1">
        <p:scale>
          <a:sx n="93" d="100"/>
          <a:sy n="93" d="100"/>
        </p:scale>
        <p:origin x="13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DA8B5-AD79-8B4B-B423-3B668B06B2DD}" type="datetimeFigureOut">
              <a:rPr lang="en-US" smtClean="0"/>
              <a:t>4/23/20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B6B45D-B384-0445-9ED2-47FAEDA81D05}" type="slidenum">
              <a:rPr lang="en-US" smtClean="0"/>
              <a:t>‹#›</a:t>
            </a:fld>
            <a:endParaRPr lang="en-US"/>
          </a:p>
        </p:txBody>
      </p:sp>
    </p:spTree>
    <p:extLst>
      <p:ext uri="{BB962C8B-B14F-4D97-AF65-F5344CB8AC3E}">
        <p14:creationId xmlns:p14="http://schemas.microsoft.com/office/powerpoint/2010/main" val="698753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Hey there Grade 2s, it’s Ms. A here and thanks for joining me for our Writer’s Workshop Lesson # 4 on Writing the middle of your fairy tale.</a:t>
            </a:r>
          </a:p>
        </p:txBody>
      </p:sp>
      <p:sp>
        <p:nvSpPr>
          <p:cNvPr id="4" name="Slide Number Placeholder 3"/>
          <p:cNvSpPr>
            <a:spLocks noGrp="1"/>
          </p:cNvSpPr>
          <p:nvPr>
            <p:ph type="sldNum" sz="quarter" idx="5"/>
          </p:nvPr>
        </p:nvSpPr>
        <p:spPr/>
        <p:txBody>
          <a:bodyPr/>
          <a:lstStyle/>
          <a:p>
            <a:fld id="{45B6B45D-B384-0445-9ED2-47FAEDA81D05}" type="slidenum">
              <a:rPr lang="en-US" smtClean="0"/>
              <a:t>1</a:t>
            </a:fld>
            <a:endParaRPr lang="en-US"/>
          </a:p>
        </p:txBody>
      </p:sp>
    </p:spTree>
    <p:extLst>
      <p:ext uri="{BB962C8B-B14F-4D97-AF65-F5344CB8AC3E}">
        <p14:creationId xmlns:p14="http://schemas.microsoft.com/office/powerpoint/2010/main" val="2564939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last time we were together you wrote the beginning to your fairy tale. Today we are going to continue our story and write the middle part. Before we pick up our pencils, I want you to refresh your memory by re-reading the part your wrote last time. I am going to give you some time to do that right now.</a:t>
            </a:r>
          </a:p>
        </p:txBody>
      </p:sp>
      <p:sp>
        <p:nvSpPr>
          <p:cNvPr id="4" name="Slide Number Placeholder 3"/>
          <p:cNvSpPr>
            <a:spLocks noGrp="1"/>
          </p:cNvSpPr>
          <p:nvPr>
            <p:ph type="sldNum" sz="quarter" idx="5"/>
          </p:nvPr>
        </p:nvSpPr>
        <p:spPr/>
        <p:txBody>
          <a:bodyPr/>
          <a:lstStyle/>
          <a:p>
            <a:fld id="{45B6B45D-B384-0445-9ED2-47FAEDA81D05}" type="slidenum">
              <a:rPr lang="en-US" smtClean="0"/>
              <a:t>2</a:t>
            </a:fld>
            <a:endParaRPr lang="en-US"/>
          </a:p>
        </p:txBody>
      </p:sp>
    </p:spTree>
    <p:extLst>
      <p:ext uri="{BB962C8B-B14F-4D97-AF65-F5344CB8AC3E}">
        <p14:creationId xmlns:p14="http://schemas.microsoft.com/office/powerpoint/2010/main" val="538943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great work. So after a beginning comes a middle. In the middle of a fairy tale, the author always tells the reader what the problem is. Let’s look at our organizer from a few days ago, the page that is on your screen, and remind ourselves what we planned as our problem.</a:t>
            </a:r>
          </a:p>
          <a:p>
            <a:endParaRPr lang="en-US" dirty="0"/>
          </a:p>
          <a:p>
            <a:r>
              <a:rPr lang="en-US" dirty="0"/>
              <a:t>So we know that our fairy tale has to build up to this problem, so before we can introduce the problem what do you think should happen?</a:t>
            </a:r>
          </a:p>
        </p:txBody>
      </p:sp>
      <p:sp>
        <p:nvSpPr>
          <p:cNvPr id="4" name="Slide Number Placeholder 3"/>
          <p:cNvSpPr>
            <a:spLocks noGrp="1"/>
          </p:cNvSpPr>
          <p:nvPr>
            <p:ph type="sldNum" sz="quarter" idx="5"/>
          </p:nvPr>
        </p:nvSpPr>
        <p:spPr/>
        <p:txBody>
          <a:bodyPr/>
          <a:lstStyle/>
          <a:p>
            <a:fld id="{45B6B45D-B384-0445-9ED2-47FAEDA81D05}" type="slidenum">
              <a:rPr lang="en-US" smtClean="0"/>
              <a:t>3</a:t>
            </a:fld>
            <a:endParaRPr lang="en-US"/>
          </a:p>
        </p:txBody>
      </p:sp>
    </p:spTree>
    <p:extLst>
      <p:ext uri="{BB962C8B-B14F-4D97-AF65-F5344CB8AC3E}">
        <p14:creationId xmlns:p14="http://schemas.microsoft.com/office/powerpoint/2010/main" val="1708409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2 sentence build up before the problem gets introduced. Notice that I have started a new paragraph to separate the beginning from the middle.</a:t>
            </a:r>
          </a:p>
          <a:p>
            <a:endParaRPr lang="en-US" dirty="0"/>
          </a:p>
          <a:p>
            <a:r>
              <a:rPr lang="en-US" dirty="0"/>
              <a:t>The build up says…</a:t>
            </a:r>
          </a:p>
          <a:p>
            <a:endParaRPr lang="en-US" dirty="0"/>
          </a:p>
          <a:p>
            <a:r>
              <a:rPr lang="en-US" dirty="0"/>
              <a:t>I want you to pick up your pencil, start a new paragraph with a capital letter and write 2-4 sentences to build up or lead up to your problem. </a:t>
            </a:r>
          </a:p>
        </p:txBody>
      </p:sp>
      <p:sp>
        <p:nvSpPr>
          <p:cNvPr id="4" name="Slide Number Placeholder 3"/>
          <p:cNvSpPr>
            <a:spLocks noGrp="1"/>
          </p:cNvSpPr>
          <p:nvPr>
            <p:ph type="sldNum" sz="quarter" idx="5"/>
          </p:nvPr>
        </p:nvSpPr>
        <p:spPr/>
        <p:txBody>
          <a:bodyPr/>
          <a:lstStyle/>
          <a:p>
            <a:fld id="{45B6B45D-B384-0445-9ED2-47FAEDA81D05}" type="slidenum">
              <a:rPr lang="en-US" smtClean="0"/>
              <a:t>4</a:t>
            </a:fld>
            <a:endParaRPr lang="en-US"/>
          </a:p>
        </p:txBody>
      </p:sp>
    </p:spTree>
    <p:extLst>
      <p:ext uri="{BB962C8B-B14F-4D97-AF65-F5344CB8AC3E}">
        <p14:creationId xmlns:p14="http://schemas.microsoft.com/office/powerpoint/2010/main" val="1292747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build up to our problem we can use transitional words to introduce the problem. Some examples are shown on the screen in front of you. Here are some ways I’m thinking about introducing the problem using transitional words. </a:t>
            </a:r>
          </a:p>
          <a:p>
            <a:endParaRPr lang="en-US" dirty="0"/>
          </a:p>
          <a:p>
            <a:r>
              <a:rPr lang="en-US" dirty="0"/>
              <a:t>Give it a try and see if any of these transitional words help you introduce your problem.</a:t>
            </a:r>
          </a:p>
        </p:txBody>
      </p:sp>
      <p:sp>
        <p:nvSpPr>
          <p:cNvPr id="4" name="Slide Number Placeholder 3"/>
          <p:cNvSpPr>
            <a:spLocks noGrp="1"/>
          </p:cNvSpPr>
          <p:nvPr>
            <p:ph type="sldNum" sz="quarter" idx="5"/>
          </p:nvPr>
        </p:nvSpPr>
        <p:spPr/>
        <p:txBody>
          <a:bodyPr/>
          <a:lstStyle/>
          <a:p>
            <a:fld id="{45B6B45D-B384-0445-9ED2-47FAEDA81D05}" type="slidenum">
              <a:rPr lang="en-US" smtClean="0"/>
              <a:t>5</a:t>
            </a:fld>
            <a:endParaRPr lang="en-US"/>
          </a:p>
        </p:txBody>
      </p:sp>
    </p:spTree>
    <p:extLst>
      <p:ext uri="{BB962C8B-B14F-4D97-AF65-F5344CB8AC3E}">
        <p14:creationId xmlns:p14="http://schemas.microsoft.com/office/powerpoint/2010/main" val="169680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your main character has a problem, he or she is going to try and solve it right? I know you have all already brainstormed your solutions but I think we should have our character try a few solutions that don’t work which will keep our readers in suspense. Our readers will want to keep reading in order to find out the real solution to our problem. </a:t>
            </a:r>
          </a:p>
          <a:p>
            <a:endParaRPr lang="en-US" dirty="0"/>
          </a:p>
        </p:txBody>
      </p:sp>
      <p:sp>
        <p:nvSpPr>
          <p:cNvPr id="4" name="Slide Number Placeholder 3"/>
          <p:cNvSpPr>
            <a:spLocks noGrp="1"/>
          </p:cNvSpPr>
          <p:nvPr>
            <p:ph type="sldNum" sz="quarter" idx="5"/>
          </p:nvPr>
        </p:nvSpPr>
        <p:spPr/>
        <p:txBody>
          <a:bodyPr/>
          <a:lstStyle/>
          <a:p>
            <a:fld id="{45B6B45D-B384-0445-9ED2-47FAEDA81D05}" type="slidenum">
              <a:rPr lang="en-US" smtClean="0"/>
              <a:t>6</a:t>
            </a:fld>
            <a:endParaRPr lang="en-US"/>
          </a:p>
        </p:txBody>
      </p:sp>
    </p:spTree>
    <p:extLst>
      <p:ext uri="{BB962C8B-B14F-4D97-AF65-F5344CB8AC3E}">
        <p14:creationId xmlns:p14="http://schemas.microsoft.com/office/powerpoint/2010/main" val="1975889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today I want you to have 2-4 sentences for a build up, transitional words to introduce your problem and 2-4 ways to solve their problem, but DON’T solve it yet. That will be in our next lesson when we talk about how to write the end of your fairy tale. </a:t>
            </a:r>
          </a:p>
          <a:p>
            <a:endParaRPr lang="en-US" dirty="0"/>
          </a:p>
          <a:p>
            <a:r>
              <a:rPr lang="en-US" dirty="0"/>
              <a:t>Happy writing! Get creative and have fun with how your main character tries o solve the problem. I can’t wait for you to read me some of your work on our next Zoom chat. Talk to you all again soon. Miss you. </a:t>
            </a:r>
          </a:p>
          <a:p>
            <a:endParaRPr lang="en-US" dirty="0"/>
          </a:p>
        </p:txBody>
      </p:sp>
      <p:sp>
        <p:nvSpPr>
          <p:cNvPr id="4" name="Slide Number Placeholder 3"/>
          <p:cNvSpPr>
            <a:spLocks noGrp="1"/>
          </p:cNvSpPr>
          <p:nvPr>
            <p:ph type="sldNum" sz="quarter" idx="5"/>
          </p:nvPr>
        </p:nvSpPr>
        <p:spPr/>
        <p:txBody>
          <a:bodyPr/>
          <a:lstStyle/>
          <a:p>
            <a:fld id="{45B6B45D-B384-0445-9ED2-47FAEDA81D05}" type="slidenum">
              <a:rPr lang="en-US" smtClean="0"/>
              <a:t>7</a:t>
            </a:fld>
            <a:endParaRPr lang="en-US"/>
          </a:p>
        </p:txBody>
      </p:sp>
    </p:spTree>
    <p:extLst>
      <p:ext uri="{BB962C8B-B14F-4D97-AF65-F5344CB8AC3E}">
        <p14:creationId xmlns:p14="http://schemas.microsoft.com/office/powerpoint/2010/main" val="1929118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4/23/20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4/23/20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slideLayout" Target="../slideLayouts/slideLayout2.xml"/><Relationship Id="rId7" Type="http://schemas.openxmlformats.org/officeDocument/2006/relationships/image" Target="../media/image10.tif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8ACEC-4811-804E-B855-2BCF3CCDCC42}"/>
              </a:ext>
            </a:extLst>
          </p:cNvPr>
          <p:cNvSpPr>
            <a:spLocks noGrp="1"/>
          </p:cNvSpPr>
          <p:nvPr>
            <p:ph type="ctrTitle"/>
          </p:nvPr>
        </p:nvSpPr>
        <p:spPr>
          <a:xfrm>
            <a:off x="1251858" y="1122363"/>
            <a:ext cx="9416142" cy="2387600"/>
          </a:xfrm>
        </p:spPr>
        <p:txBody>
          <a:bodyPr/>
          <a:lstStyle/>
          <a:p>
            <a:r>
              <a:rPr lang="en-US" dirty="0"/>
              <a:t>Writer’s Workshop Lesson #4</a:t>
            </a:r>
          </a:p>
        </p:txBody>
      </p:sp>
      <p:sp>
        <p:nvSpPr>
          <p:cNvPr id="3" name="Subtitle 2">
            <a:extLst>
              <a:ext uri="{FF2B5EF4-FFF2-40B4-BE49-F238E27FC236}">
                <a16:creationId xmlns:a16="http://schemas.microsoft.com/office/drawing/2014/main" id="{B8B35E85-E30E-3E42-A368-E6EA8E0E48AE}"/>
              </a:ext>
            </a:extLst>
          </p:cNvPr>
          <p:cNvSpPr>
            <a:spLocks noGrp="1"/>
          </p:cNvSpPr>
          <p:nvPr>
            <p:ph type="subTitle" idx="1"/>
          </p:nvPr>
        </p:nvSpPr>
        <p:spPr>
          <a:xfrm>
            <a:off x="1876425" y="3602038"/>
            <a:ext cx="7724776" cy="1655762"/>
          </a:xfrm>
        </p:spPr>
        <p:txBody>
          <a:bodyPr>
            <a:normAutofit/>
          </a:bodyPr>
          <a:lstStyle/>
          <a:p>
            <a:pPr algn="ctr"/>
            <a:r>
              <a:rPr lang="en-US" sz="3200" dirty="0">
                <a:solidFill>
                  <a:schemeClr val="tx1"/>
                </a:solidFill>
              </a:rPr>
              <a:t>Writing the Middle</a:t>
            </a:r>
          </a:p>
        </p:txBody>
      </p:sp>
      <p:pic>
        <p:nvPicPr>
          <p:cNvPr id="4" name="Page 1">
            <a:hlinkClick r:id="" action="ppaction://media"/>
            <a:extLst>
              <a:ext uri="{FF2B5EF4-FFF2-40B4-BE49-F238E27FC236}">
                <a16:creationId xmlns:a16="http://schemas.microsoft.com/office/drawing/2014/main" id="{3D7EFB67-AECE-7E43-B0DD-00FA1BEE4A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1" y="4943475"/>
            <a:ext cx="812800" cy="812800"/>
          </a:xfrm>
          <a:prstGeom prst="rect">
            <a:avLst/>
          </a:prstGeom>
        </p:spPr>
      </p:pic>
    </p:spTree>
    <p:extLst>
      <p:ext uri="{BB962C8B-B14F-4D97-AF65-F5344CB8AC3E}">
        <p14:creationId xmlns:p14="http://schemas.microsoft.com/office/powerpoint/2010/main" val="653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2D3FE83-9190-5544-8663-3C866CA47933}"/>
              </a:ext>
            </a:extLst>
          </p:cNvPr>
          <p:cNvPicPr>
            <a:picLocks noGrp="1" noChangeAspect="1"/>
          </p:cNvPicPr>
          <p:nvPr>
            <p:ph idx="1"/>
          </p:nvPr>
        </p:nvPicPr>
        <p:blipFill rotWithShape="1">
          <a:blip r:embed="rId5"/>
          <a:srcRect r="32173"/>
          <a:stretch/>
        </p:blipFill>
        <p:spPr>
          <a:xfrm rot="5400000">
            <a:off x="3497634" y="214110"/>
            <a:ext cx="5521083" cy="6076449"/>
          </a:xfrm>
        </p:spPr>
      </p:pic>
      <p:pic>
        <p:nvPicPr>
          <p:cNvPr id="6" name="Page 2">
            <a:hlinkClick r:id="" action="ppaction://media"/>
            <a:extLst>
              <a:ext uri="{FF2B5EF4-FFF2-40B4-BE49-F238E27FC236}">
                <a16:creationId xmlns:a16="http://schemas.microsoft.com/office/drawing/2014/main" id="{B4694B5E-820E-4344-94A0-6FE0B700E1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6181" y="5200076"/>
            <a:ext cx="812800" cy="812800"/>
          </a:xfrm>
          <a:prstGeom prst="rect">
            <a:avLst/>
          </a:prstGeom>
        </p:spPr>
      </p:pic>
    </p:spTree>
    <p:extLst>
      <p:ext uri="{BB962C8B-B14F-4D97-AF65-F5344CB8AC3E}">
        <p14:creationId xmlns:p14="http://schemas.microsoft.com/office/powerpoint/2010/main" val="129121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DDFF59E-6D34-5A46-B7F6-AAA85DB2A0C6}"/>
              </a:ext>
            </a:extLst>
          </p:cNvPr>
          <p:cNvPicPr>
            <a:picLocks noGrp="1" noChangeAspect="1"/>
          </p:cNvPicPr>
          <p:nvPr>
            <p:ph idx="1"/>
          </p:nvPr>
        </p:nvPicPr>
        <p:blipFill>
          <a:blip r:embed="rId5"/>
          <a:stretch>
            <a:fillRect/>
          </a:stretch>
        </p:blipFill>
        <p:spPr>
          <a:xfrm>
            <a:off x="6888741" y="944906"/>
            <a:ext cx="3682278" cy="4537093"/>
          </a:xfrm>
        </p:spPr>
      </p:pic>
      <p:pic>
        <p:nvPicPr>
          <p:cNvPr id="11" name="Picture 10">
            <a:extLst>
              <a:ext uri="{FF2B5EF4-FFF2-40B4-BE49-F238E27FC236}">
                <a16:creationId xmlns:a16="http://schemas.microsoft.com/office/drawing/2014/main" id="{DE9B5999-0A25-1742-AE16-CCA205799A3B}"/>
              </a:ext>
            </a:extLst>
          </p:cNvPr>
          <p:cNvPicPr>
            <a:picLocks noChangeAspect="1"/>
          </p:cNvPicPr>
          <p:nvPr/>
        </p:nvPicPr>
        <p:blipFill>
          <a:blip r:embed="rId6"/>
          <a:stretch>
            <a:fillRect/>
          </a:stretch>
        </p:blipFill>
        <p:spPr>
          <a:xfrm rot="5400000">
            <a:off x="1149928" y="1119684"/>
            <a:ext cx="5583382" cy="4187537"/>
          </a:xfrm>
          <a:prstGeom prst="rect">
            <a:avLst/>
          </a:prstGeom>
        </p:spPr>
      </p:pic>
      <p:pic>
        <p:nvPicPr>
          <p:cNvPr id="12" name="Page 3">
            <a:hlinkClick r:id="" action="ppaction://media"/>
            <a:extLst>
              <a:ext uri="{FF2B5EF4-FFF2-40B4-BE49-F238E27FC236}">
                <a16:creationId xmlns:a16="http://schemas.microsoft.com/office/drawing/2014/main" id="{77B9F2E7-698A-EB43-8E7F-6F65870F13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00146" y="5738091"/>
            <a:ext cx="812800" cy="812800"/>
          </a:xfrm>
          <a:prstGeom prst="rect">
            <a:avLst/>
          </a:prstGeom>
        </p:spPr>
      </p:pic>
    </p:spTree>
    <p:extLst>
      <p:ext uri="{BB962C8B-B14F-4D97-AF65-F5344CB8AC3E}">
        <p14:creationId xmlns:p14="http://schemas.microsoft.com/office/powerpoint/2010/main" val="400598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3E7338D-3EB3-AA42-8BD9-744ED1F11565}"/>
              </a:ext>
            </a:extLst>
          </p:cNvPr>
          <p:cNvPicPr>
            <a:picLocks noGrp="1" noChangeAspect="1"/>
          </p:cNvPicPr>
          <p:nvPr>
            <p:ph idx="1"/>
          </p:nvPr>
        </p:nvPicPr>
        <p:blipFill rotWithShape="1">
          <a:blip r:embed="rId5"/>
          <a:srcRect l="10659" r="11912"/>
          <a:stretch/>
        </p:blipFill>
        <p:spPr>
          <a:xfrm rot="5400000">
            <a:off x="3125213" y="534417"/>
            <a:ext cx="5805054" cy="5622919"/>
          </a:xfrm>
        </p:spPr>
      </p:pic>
      <p:pic>
        <p:nvPicPr>
          <p:cNvPr id="7" name="Page 4">
            <a:hlinkClick r:id="" action="ppaction://media"/>
            <a:extLst>
              <a:ext uri="{FF2B5EF4-FFF2-40B4-BE49-F238E27FC236}">
                <a16:creationId xmlns:a16="http://schemas.microsoft.com/office/drawing/2014/main" id="{26100EB6-C6CF-CF4B-8DB7-1BD9C4FA26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81491" y="5435604"/>
            <a:ext cx="812800" cy="812800"/>
          </a:xfrm>
          <a:prstGeom prst="rect">
            <a:avLst/>
          </a:prstGeom>
        </p:spPr>
      </p:pic>
    </p:spTree>
    <p:extLst>
      <p:ext uri="{BB962C8B-B14F-4D97-AF65-F5344CB8AC3E}">
        <p14:creationId xmlns:p14="http://schemas.microsoft.com/office/powerpoint/2010/main" val="119675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4AE5-AC3C-704B-9061-04A5688DE922}"/>
              </a:ext>
            </a:extLst>
          </p:cNvPr>
          <p:cNvSpPr>
            <a:spLocks noGrp="1"/>
          </p:cNvSpPr>
          <p:nvPr>
            <p:ph type="title"/>
          </p:nvPr>
        </p:nvSpPr>
        <p:spPr>
          <a:xfrm>
            <a:off x="1224711" y="-127670"/>
            <a:ext cx="9905998" cy="1478570"/>
          </a:xfrm>
        </p:spPr>
        <p:txBody>
          <a:bodyPr>
            <a:normAutofit/>
          </a:bodyPr>
          <a:lstStyle/>
          <a:p>
            <a:pPr algn="ctr"/>
            <a:r>
              <a:rPr lang="en-US" sz="4000" dirty="0"/>
              <a:t>Transitional words</a:t>
            </a:r>
          </a:p>
        </p:txBody>
      </p:sp>
      <p:pic>
        <p:nvPicPr>
          <p:cNvPr id="5" name="Content Placeholder 4">
            <a:extLst>
              <a:ext uri="{FF2B5EF4-FFF2-40B4-BE49-F238E27FC236}">
                <a16:creationId xmlns:a16="http://schemas.microsoft.com/office/drawing/2014/main" id="{24C92752-5BC7-AA45-836D-5DDCAF11536A}"/>
              </a:ext>
            </a:extLst>
          </p:cNvPr>
          <p:cNvPicPr>
            <a:picLocks noGrp="1" noChangeAspect="1"/>
          </p:cNvPicPr>
          <p:nvPr>
            <p:ph idx="1"/>
          </p:nvPr>
        </p:nvPicPr>
        <p:blipFill>
          <a:blip r:embed="rId5"/>
          <a:stretch>
            <a:fillRect/>
          </a:stretch>
        </p:blipFill>
        <p:spPr>
          <a:xfrm>
            <a:off x="2138939" y="1071852"/>
            <a:ext cx="8077542" cy="3310098"/>
          </a:xfrm>
        </p:spPr>
      </p:pic>
      <p:sp>
        <p:nvSpPr>
          <p:cNvPr id="6" name="TextBox 5">
            <a:extLst>
              <a:ext uri="{FF2B5EF4-FFF2-40B4-BE49-F238E27FC236}">
                <a16:creationId xmlns:a16="http://schemas.microsoft.com/office/drawing/2014/main" id="{42CCBD9F-B593-2E49-A962-F1018A87C0F1}"/>
              </a:ext>
            </a:extLst>
          </p:cNvPr>
          <p:cNvSpPr txBox="1"/>
          <p:nvPr/>
        </p:nvSpPr>
        <p:spPr>
          <a:xfrm>
            <a:off x="1224711" y="4381950"/>
            <a:ext cx="9905998" cy="2308324"/>
          </a:xfrm>
          <a:prstGeom prst="rect">
            <a:avLst/>
          </a:prstGeom>
          <a:noFill/>
        </p:spPr>
        <p:txBody>
          <a:bodyPr wrap="square" rtlCol="0">
            <a:spAutoFit/>
          </a:bodyPr>
          <a:lstStyle/>
          <a:p>
            <a:r>
              <a:rPr lang="en-US" sz="2400" dirty="0"/>
              <a:t>Suddenly, Rose was spooked and took off into the deep, dark forest.</a:t>
            </a:r>
          </a:p>
          <a:p>
            <a:endParaRPr lang="en-US" sz="2400" dirty="0"/>
          </a:p>
          <a:p>
            <a:r>
              <a:rPr lang="en-US" sz="2400" dirty="0"/>
              <a:t>Later on, Eli came back to visit Rose but she wasn’t where he left her.</a:t>
            </a:r>
          </a:p>
          <a:p>
            <a:endParaRPr lang="en-US" sz="2400" dirty="0"/>
          </a:p>
          <a:p>
            <a:r>
              <a:rPr lang="en-US" sz="2400" dirty="0"/>
              <a:t>Next, as Eli began to feed Rose another carrot, she escaped his grip and began running towards the forest.</a:t>
            </a:r>
          </a:p>
        </p:txBody>
      </p:sp>
      <p:pic>
        <p:nvPicPr>
          <p:cNvPr id="7" name="Recorded Sound">
            <a:hlinkClick r:id="" action="ppaction://media"/>
            <a:extLst>
              <a:ext uri="{FF2B5EF4-FFF2-40B4-BE49-F238E27FC236}">
                <a16:creationId xmlns:a16="http://schemas.microsoft.com/office/drawing/2014/main" id="{0934E213-9744-D443-81B3-99AA52AFCF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17909" y="4723312"/>
            <a:ext cx="812800" cy="812800"/>
          </a:xfrm>
          <a:prstGeom prst="rect">
            <a:avLst/>
          </a:prstGeom>
        </p:spPr>
      </p:pic>
    </p:spTree>
    <p:extLst>
      <p:ext uri="{BB962C8B-B14F-4D97-AF65-F5344CB8AC3E}">
        <p14:creationId xmlns:p14="http://schemas.microsoft.com/office/powerpoint/2010/main" val="419204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0EA31A-0403-8C47-A7A5-8B9E866BBA98}"/>
              </a:ext>
            </a:extLst>
          </p:cNvPr>
          <p:cNvPicPr>
            <a:picLocks noChangeAspect="1"/>
          </p:cNvPicPr>
          <p:nvPr/>
        </p:nvPicPr>
        <p:blipFill>
          <a:blip r:embed="rId5"/>
          <a:stretch>
            <a:fillRect/>
          </a:stretch>
        </p:blipFill>
        <p:spPr>
          <a:xfrm>
            <a:off x="1444336" y="840509"/>
            <a:ext cx="1905000" cy="4622800"/>
          </a:xfrm>
          <a:prstGeom prst="rect">
            <a:avLst/>
          </a:prstGeom>
        </p:spPr>
      </p:pic>
      <p:pic>
        <p:nvPicPr>
          <p:cNvPr id="5" name="Picture 4">
            <a:extLst>
              <a:ext uri="{FF2B5EF4-FFF2-40B4-BE49-F238E27FC236}">
                <a16:creationId xmlns:a16="http://schemas.microsoft.com/office/drawing/2014/main" id="{D59C5227-7778-FD42-8132-647B9565F9FF}"/>
              </a:ext>
            </a:extLst>
          </p:cNvPr>
          <p:cNvPicPr>
            <a:picLocks noChangeAspect="1"/>
          </p:cNvPicPr>
          <p:nvPr/>
        </p:nvPicPr>
        <p:blipFill>
          <a:blip r:embed="rId6"/>
          <a:stretch>
            <a:fillRect/>
          </a:stretch>
        </p:blipFill>
        <p:spPr>
          <a:xfrm>
            <a:off x="4715163" y="736023"/>
            <a:ext cx="2235200" cy="2171700"/>
          </a:xfrm>
          <a:prstGeom prst="rect">
            <a:avLst/>
          </a:prstGeom>
        </p:spPr>
      </p:pic>
      <p:pic>
        <p:nvPicPr>
          <p:cNvPr id="6" name="Picture 5">
            <a:extLst>
              <a:ext uri="{FF2B5EF4-FFF2-40B4-BE49-F238E27FC236}">
                <a16:creationId xmlns:a16="http://schemas.microsoft.com/office/drawing/2014/main" id="{7179F5D7-83F3-5649-B1C2-2BA589184464}"/>
              </a:ext>
            </a:extLst>
          </p:cNvPr>
          <p:cNvPicPr>
            <a:picLocks noChangeAspect="1"/>
          </p:cNvPicPr>
          <p:nvPr/>
        </p:nvPicPr>
        <p:blipFill>
          <a:blip r:embed="rId7"/>
          <a:stretch>
            <a:fillRect/>
          </a:stretch>
        </p:blipFill>
        <p:spPr>
          <a:xfrm>
            <a:off x="7919291" y="304800"/>
            <a:ext cx="3247450" cy="3519055"/>
          </a:xfrm>
          <a:prstGeom prst="rect">
            <a:avLst/>
          </a:prstGeom>
        </p:spPr>
      </p:pic>
      <p:pic>
        <p:nvPicPr>
          <p:cNvPr id="7" name="Picture 6">
            <a:extLst>
              <a:ext uri="{FF2B5EF4-FFF2-40B4-BE49-F238E27FC236}">
                <a16:creationId xmlns:a16="http://schemas.microsoft.com/office/drawing/2014/main" id="{22F71025-C0D6-4141-BEB9-7B973092C22D}"/>
              </a:ext>
            </a:extLst>
          </p:cNvPr>
          <p:cNvPicPr>
            <a:picLocks noChangeAspect="1"/>
          </p:cNvPicPr>
          <p:nvPr/>
        </p:nvPicPr>
        <p:blipFill>
          <a:blip r:embed="rId8"/>
          <a:stretch>
            <a:fillRect/>
          </a:stretch>
        </p:blipFill>
        <p:spPr>
          <a:xfrm>
            <a:off x="4812145" y="3548495"/>
            <a:ext cx="2235200" cy="2171700"/>
          </a:xfrm>
          <a:prstGeom prst="rect">
            <a:avLst/>
          </a:prstGeom>
        </p:spPr>
      </p:pic>
      <p:pic>
        <p:nvPicPr>
          <p:cNvPr id="8" name="Recorded Sound">
            <a:hlinkClick r:id="" action="ppaction://media"/>
            <a:extLst>
              <a:ext uri="{FF2B5EF4-FFF2-40B4-BE49-F238E27FC236}">
                <a16:creationId xmlns:a16="http://schemas.microsoft.com/office/drawing/2014/main" id="{D7D87350-D948-1840-A2B3-1BC492FA34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43016" y="4907395"/>
            <a:ext cx="812800" cy="812800"/>
          </a:xfrm>
          <a:prstGeom prst="rect">
            <a:avLst/>
          </a:prstGeom>
        </p:spPr>
      </p:pic>
    </p:spTree>
    <p:extLst>
      <p:ext uri="{BB962C8B-B14F-4D97-AF65-F5344CB8AC3E}">
        <p14:creationId xmlns:p14="http://schemas.microsoft.com/office/powerpoint/2010/main" val="317477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91E9D-AE70-2A4F-B3BD-56455947C1A9}"/>
              </a:ext>
            </a:extLst>
          </p:cNvPr>
          <p:cNvSpPr>
            <a:spLocks noGrp="1"/>
          </p:cNvSpPr>
          <p:nvPr>
            <p:ph type="title"/>
          </p:nvPr>
        </p:nvSpPr>
        <p:spPr/>
        <p:txBody>
          <a:bodyPr/>
          <a:lstStyle/>
          <a:p>
            <a:pPr algn="ctr"/>
            <a:r>
              <a:rPr lang="en-US" dirty="0"/>
              <a:t>The middle should include:</a:t>
            </a:r>
          </a:p>
        </p:txBody>
      </p:sp>
      <p:sp>
        <p:nvSpPr>
          <p:cNvPr id="3" name="Content Placeholder 2">
            <a:extLst>
              <a:ext uri="{FF2B5EF4-FFF2-40B4-BE49-F238E27FC236}">
                <a16:creationId xmlns:a16="http://schemas.microsoft.com/office/drawing/2014/main" id="{DBD486A8-15A3-FC48-8452-934A27D110A0}"/>
              </a:ext>
            </a:extLst>
          </p:cNvPr>
          <p:cNvSpPr>
            <a:spLocks noGrp="1"/>
          </p:cNvSpPr>
          <p:nvPr>
            <p:ph idx="1"/>
          </p:nvPr>
        </p:nvSpPr>
        <p:spPr>
          <a:xfrm>
            <a:off x="1141412" y="2249487"/>
            <a:ext cx="10662661" cy="3541714"/>
          </a:xfrm>
        </p:spPr>
        <p:txBody>
          <a:bodyPr>
            <a:normAutofit/>
          </a:bodyPr>
          <a:lstStyle/>
          <a:p>
            <a:r>
              <a:rPr lang="en-US" sz="3200" dirty="0"/>
              <a:t>2-4 sentences for a build up</a:t>
            </a:r>
          </a:p>
          <a:p>
            <a:r>
              <a:rPr lang="en-US" sz="3200" dirty="0"/>
              <a:t>Transitional words to introduce problem</a:t>
            </a:r>
          </a:p>
          <a:p>
            <a:r>
              <a:rPr lang="en-US" sz="3200" dirty="0"/>
              <a:t>2-4 ways your main character </a:t>
            </a:r>
            <a:r>
              <a:rPr lang="en-US" sz="3200" u="sng" dirty="0"/>
              <a:t>TRIES</a:t>
            </a:r>
            <a:r>
              <a:rPr lang="en-US" sz="3200" dirty="0"/>
              <a:t> to solve the problem but does not succeed</a:t>
            </a:r>
          </a:p>
        </p:txBody>
      </p:sp>
      <p:pic>
        <p:nvPicPr>
          <p:cNvPr id="4" name="Recorded Sound">
            <a:hlinkClick r:id="" action="ppaction://media"/>
            <a:extLst>
              <a:ext uri="{FF2B5EF4-FFF2-40B4-BE49-F238E27FC236}">
                <a16:creationId xmlns:a16="http://schemas.microsoft.com/office/drawing/2014/main" id="{0251E767-56BC-FE42-B1DD-AE0C1F756D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82727" y="4978401"/>
            <a:ext cx="812800" cy="812800"/>
          </a:xfrm>
          <a:prstGeom prst="rect">
            <a:avLst/>
          </a:prstGeom>
        </p:spPr>
      </p:pic>
    </p:spTree>
    <p:extLst>
      <p:ext uri="{BB962C8B-B14F-4D97-AF65-F5344CB8AC3E}">
        <p14:creationId xmlns:p14="http://schemas.microsoft.com/office/powerpoint/2010/main" val="17590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71</TotalTime>
  <Words>596</Words>
  <Application>Microsoft Macintosh PowerPoint</Application>
  <PresentationFormat>Widescreen</PresentationFormat>
  <Paragraphs>36</Paragraphs>
  <Slides>7</Slides>
  <Notes>7</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Trebuchet MS</vt:lpstr>
      <vt:lpstr>Tw Cen MT</vt:lpstr>
      <vt:lpstr>Circuit</vt:lpstr>
      <vt:lpstr>Writer’s Workshop Lesson #4</vt:lpstr>
      <vt:lpstr>PowerPoint Presentation</vt:lpstr>
      <vt:lpstr>PowerPoint Presentation</vt:lpstr>
      <vt:lpstr>PowerPoint Presentation</vt:lpstr>
      <vt:lpstr>Transitional words</vt:lpstr>
      <vt:lpstr>PowerPoint Presentation</vt:lpstr>
      <vt:lpstr>The middle should include: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Writer’s Workshop Lesson #4</dc:title>
  <dc:creator>Microsoft Office User</dc:creator>
  <cp:lastModifiedBy>Microsoft Office User</cp:lastModifiedBy>
  <cp:revision>9</cp:revision>
  <dcterms:created xsi:type="dcterms:W3CDTF">2020-04-23T18:33:16Z</dcterms:created>
  <dcterms:modified xsi:type="dcterms:W3CDTF">2020-04-23T19:45:02Z</dcterms:modified>
</cp:coreProperties>
</file>